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77.png" ContentType="image/png"/>
  <Override PartName="/ppt/media/image76.png" ContentType="image/png"/>
  <Override PartName="/ppt/media/image75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70.png" ContentType="image/png"/>
  <Override PartName="/ppt/media/image69.png" ContentType="image/png"/>
  <Override PartName="/ppt/media/image68.png" ContentType="image/png"/>
  <Override PartName="/ppt/media/image67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63.png" ContentType="image/png"/>
  <Override PartName="/ppt/media/image62.png" ContentType="image/png"/>
  <Override PartName="/ppt/media/image61.png" ContentType="image/png"/>
  <Override PartName="/ppt/media/image60.png" ContentType="image/png"/>
  <Override PartName="/ppt/media/image59.png" ContentType="image/png"/>
  <Override PartName="/ppt/media/image58.png" ContentType="image/png"/>
  <Override PartName="/ppt/media/image50.png" ContentType="image/png"/>
  <Override PartName="/ppt/media/image49.png" ContentType="image/png"/>
  <Override PartName="/ppt/media/image48.png" ContentType="image/png"/>
  <Override PartName="/ppt/media/image47.png" ContentType="image/png"/>
  <Override PartName="/ppt/media/image16.png" ContentType="image/png"/>
  <Override PartName="/ppt/media/image15.jpeg" ContentType="image/jpeg"/>
  <Override PartName="/ppt/media/image31.png" ContentType="image/png"/>
  <Override PartName="/ppt/media/image79.png" ContentType="image/png"/>
  <Override PartName="/ppt/media/image20.png" ContentType="image/png"/>
  <Override PartName="/ppt/media/image55.png" ContentType="image/png"/>
  <Override PartName="/ppt/media/image5.png" ContentType="image/png"/>
  <Override PartName="/ppt/media/image21.png" ContentType="image/png"/>
  <Override PartName="/ppt/media/image56.png" ContentType="image/png"/>
  <Override PartName="/ppt/media/image6.png" ContentType="image/png"/>
  <Override PartName="/ppt/media/image13.png" ContentType="image/png"/>
  <Override PartName="/ppt/media/image19.png" ContentType="image/png"/>
  <Override PartName="/ppt/media/image12.jpeg" ContentType="image/jpeg"/>
  <Override PartName="/ppt/media/image11.jpeg" ContentType="image/jpeg"/>
  <Override PartName="/ppt/media/image44.png" ContentType="image/png"/>
  <Override PartName="/ppt/media/image54.png" ContentType="image/png"/>
  <Override PartName="/ppt/media/image4.png" ContentType="image/png"/>
  <Override PartName="/ppt/media/image39.png" ContentType="image/png"/>
  <Override PartName="/ppt/media/image53.png" ContentType="image/png"/>
  <Override PartName="/ppt/media/image3.png" ContentType="image/png"/>
  <Override PartName="/ppt/media/image38.png" ContentType="image/png"/>
  <Override PartName="/ppt/media/image22.png" ContentType="image/png"/>
  <Override PartName="/ppt/media/image57.png" ContentType="image/png"/>
  <Override PartName="/ppt/media/image7.png" ContentType="image/png"/>
  <Override PartName="/ppt/media/image52.png" ContentType="image/png"/>
  <Override PartName="/ppt/media/image2.png" ContentType="image/png"/>
  <Override PartName="/ppt/media/image37.png" ContentType="image/png"/>
  <Override PartName="/ppt/media/image51.png" ContentType="image/png"/>
  <Override PartName="/ppt/media/image1.png" ContentType="image/png"/>
  <Override PartName="/ppt/media/image36.png" ContentType="image/png"/>
  <Override PartName="/ppt/media/image17.png" ContentType="image/png"/>
  <Override PartName="/ppt/media/image78.png" ContentType="image/png"/>
  <Override PartName="/ppt/media/image8.jpeg" ContentType="image/jpeg"/>
  <Override PartName="/ppt/media/image25.png" ContentType="image/png"/>
  <Override PartName="/ppt/media/image9.jpeg" ContentType="image/jpeg"/>
  <Override PartName="/ppt/media/image10.jpeg" ContentType="image/jpeg"/>
  <Override PartName="/ppt/media/image14.jpeg" ContentType="image/jpeg"/>
  <Override PartName="/ppt/media/image23.png" ContentType="image/png"/>
  <Override PartName="/ppt/media/image24.png" ContentType="image/png"/>
  <Override PartName="/ppt/media/image18.png" ContentType="image/png"/>
  <Override PartName="/ppt/media/image34.jpeg" ContentType="image/jpeg"/>
  <Override PartName="/ppt/media/image26.png" ContentType="image/png"/>
  <Override PartName="/ppt/media/image27.png" ContentType="image/png"/>
  <Override PartName="/ppt/media/image35.jpeg" ContentType="image/jpeg"/>
  <Override PartName="/ppt/media/image28.png" ContentType="image/png"/>
  <Override PartName="/ppt/media/image29.png" ContentType="image/png"/>
  <Override PartName="/ppt/media/image30.png" ContentType="image/png"/>
  <Override PartName="/ppt/media/image32.png" ContentType="image/png"/>
  <Override PartName="/ppt/media/image33.jpeg" ContentType="image/jpe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5.png" ContentType="image/png"/>
  <Override PartName="/ppt/media/image46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1735560" y="1599840"/>
            <a:ext cx="5672160" cy="452556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1735560" y="1599840"/>
            <a:ext cx="567216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1735560" y="1599840"/>
            <a:ext cx="5672160" cy="452556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1735560" y="1599840"/>
            <a:ext cx="567216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sv-S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Klicka här för att ändra format</a:t>
            </a:r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LevelKlicka här för att ändra format på bakgrundstexten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sv-SE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Nivå två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Nivå tre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600200" indent="-22824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sv-S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Nivå fyra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57400" indent="-22824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b="0" lang="sv-S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Nivå fem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9BF09EB1-373B-40BD-91FF-5EBFBA9D42B2}" type="datetime">
              <a:rPr b="0" lang="fr-F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05/10/2016</a:t>
            </a:fld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fr-F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4B3A6E9-5A1F-4E99-A9A6-69D2BA755717}" type="slidenum">
              <a:rPr b="0" lang="fr-F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sv-S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Klicka här för att ändra format</a:t>
            </a:r>
            <a:endParaRPr b="0" lang="sv-S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7C46A311-24CD-4BC6-A98B-C5967E99E3DE}" type="datetime">
              <a:rPr b="0" lang="fr-F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05/10/2016</a:t>
            </a:fld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fr-F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33F58B7-72FA-4AC5-A2BB-BAA25836DF05}" type="slidenum">
              <a:rPr b="0" lang="fr-F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sv-S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sv-SE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sv-S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sv-S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sv-S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sv-S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sv-S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hyperlink" Target="https://creativecommons.org/licenses/by-sa/3.0/fr/" TargetMode="External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image" Target="../media/image72.png"/><Relationship Id="rId3" Type="http://schemas.openxmlformats.org/officeDocument/2006/relationships/image" Target="../media/image73.png"/><Relationship Id="rId4" Type="http://schemas.openxmlformats.org/officeDocument/2006/relationships/image" Target="../media/image74.png"/><Relationship Id="rId5" Type="http://schemas.openxmlformats.org/officeDocument/2006/relationships/image" Target="../media/image75.png"/><Relationship Id="rId6" Type="http://schemas.openxmlformats.org/officeDocument/2006/relationships/image" Target="../media/image76.png"/><Relationship Id="rId7" Type="http://schemas.openxmlformats.org/officeDocument/2006/relationships/image" Target="../media/image77.png"/><Relationship Id="rId8" Type="http://schemas.openxmlformats.org/officeDocument/2006/relationships/image" Target="../media/image78.png"/><Relationship Id="rId9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9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jpeg"/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image" Target="../media/image12.jpeg"/><Relationship Id="rId6" Type="http://schemas.openxmlformats.org/officeDocument/2006/relationships/image" Target="../media/image13.png"/><Relationship Id="rId7" Type="http://schemas.openxmlformats.org/officeDocument/2006/relationships/image" Target="../media/image14.jpeg"/><Relationship Id="rId8" Type="http://schemas.openxmlformats.org/officeDocument/2006/relationships/image" Target="../media/image15.jpe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1" Type="http://schemas.openxmlformats.org/officeDocument/2006/relationships/image" Target="../media/image18.png"/><Relationship Id="rId12" Type="http://schemas.openxmlformats.org/officeDocument/2006/relationships/image" Target="../media/image19.png"/><Relationship Id="rId13" Type="http://schemas.openxmlformats.org/officeDocument/2006/relationships/image" Target="../media/image20.png"/><Relationship Id="rId14" Type="http://schemas.openxmlformats.org/officeDocument/2006/relationships/image" Target="../media/image21.png"/><Relationship Id="rId15" Type="http://schemas.openxmlformats.org/officeDocument/2006/relationships/image" Target="../media/image22.png"/><Relationship Id="rId16" Type="http://schemas.openxmlformats.org/officeDocument/2006/relationships/image" Target="../media/image23.png"/><Relationship Id="rId17" Type="http://schemas.openxmlformats.org/officeDocument/2006/relationships/image" Target="../media/image24.png"/><Relationship Id="rId18" Type="http://schemas.openxmlformats.org/officeDocument/2006/relationships/image" Target="../media/image25.png"/><Relationship Id="rId19" Type="http://schemas.openxmlformats.org/officeDocument/2006/relationships/image" Target="../media/image26.png"/><Relationship Id="rId20" Type="http://schemas.openxmlformats.org/officeDocument/2006/relationships/image" Target="../media/image27.png"/><Relationship Id="rId21" Type="http://schemas.openxmlformats.org/officeDocument/2006/relationships/image" Target="../media/image28.png"/><Relationship Id="rId22" Type="http://schemas.openxmlformats.org/officeDocument/2006/relationships/image" Target="../media/image29.png"/><Relationship Id="rId23" Type="http://schemas.openxmlformats.org/officeDocument/2006/relationships/image" Target="../media/image30.png"/><Relationship Id="rId24" Type="http://schemas.openxmlformats.org/officeDocument/2006/relationships/image" Target="../media/image31.png"/><Relationship Id="rId25" Type="http://schemas.openxmlformats.org/officeDocument/2006/relationships/slideLayout" Target="../slideLayouts/slideLayout1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image" Target="../media/image34.jpeg"/><Relationship Id="rId3" Type="http://schemas.openxmlformats.org/officeDocument/2006/relationships/image" Target="../media/image35.jpeg"/><Relationship Id="rId4" Type="http://schemas.openxmlformats.org/officeDocument/2006/relationships/image" Target="../media/image36.png"/><Relationship Id="rId5" Type="http://schemas.openxmlformats.org/officeDocument/2006/relationships/image" Target="../media/image37.png"/><Relationship Id="rId6" Type="http://schemas.openxmlformats.org/officeDocument/2006/relationships/image" Target="../media/image38.png"/><Relationship Id="rId7" Type="http://schemas.openxmlformats.org/officeDocument/2006/relationships/image" Target="../media/image39.png"/><Relationship Id="rId8" Type="http://schemas.openxmlformats.org/officeDocument/2006/relationships/image" Target="../media/image40.png"/><Relationship Id="rId9" Type="http://schemas.openxmlformats.org/officeDocument/2006/relationships/image" Target="../media/image41.png"/><Relationship Id="rId10" Type="http://schemas.openxmlformats.org/officeDocument/2006/relationships/image" Target="../media/image42.png"/><Relationship Id="rId11" Type="http://schemas.openxmlformats.org/officeDocument/2006/relationships/image" Target="../media/image43.png"/><Relationship Id="rId12" Type="http://schemas.openxmlformats.org/officeDocument/2006/relationships/image" Target="../media/image44.png"/><Relationship Id="rId13" Type="http://schemas.openxmlformats.org/officeDocument/2006/relationships/image" Target="../media/image45.png"/><Relationship Id="rId14" Type="http://schemas.openxmlformats.org/officeDocument/2006/relationships/image" Target="../media/image46.png"/><Relationship Id="rId15" Type="http://schemas.openxmlformats.org/officeDocument/2006/relationships/image" Target="../media/image47.png"/><Relationship Id="rId16" Type="http://schemas.openxmlformats.org/officeDocument/2006/relationships/image" Target="../media/image48.png"/><Relationship Id="rId17" Type="http://schemas.openxmlformats.org/officeDocument/2006/relationships/image" Target="../media/image49.png"/><Relationship Id="rId18" Type="http://schemas.openxmlformats.org/officeDocument/2006/relationships/image" Target="../media/image50.png"/><Relationship Id="rId19" Type="http://schemas.openxmlformats.org/officeDocument/2006/relationships/image" Target="../media/image51.png"/><Relationship Id="rId20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6" Type="http://schemas.openxmlformats.org/officeDocument/2006/relationships/image" Target="../media/image58.png"/><Relationship Id="rId7" Type="http://schemas.openxmlformats.org/officeDocument/2006/relationships/image" Target="../media/image59.png"/><Relationship Id="rId8" Type="http://schemas.openxmlformats.org/officeDocument/2006/relationships/image" Target="../media/image60.png"/><Relationship Id="rId9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image" Target="../media/image63.png"/><Relationship Id="rId3" Type="http://schemas.openxmlformats.org/officeDocument/2006/relationships/image" Target="../media/image64.png"/><Relationship Id="rId4" Type="http://schemas.openxmlformats.org/officeDocument/2006/relationships/image" Target="../media/image65.png"/><Relationship Id="rId5" Type="http://schemas.openxmlformats.org/officeDocument/2006/relationships/image" Target="../media/image66.png"/><Relationship Id="rId6" Type="http://schemas.openxmlformats.org/officeDocument/2006/relationships/image" Target="../media/image67.png"/><Relationship Id="rId7" Type="http://schemas.openxmlformats.org/officeDocument/2006/relationships/image" Target="../media/image68.png"/><Relationship Id="rId8" Type="http://schemas.openxmlformats.org/officeDocument/2006/relationships/image" Target="../media/image69.png"/><Relationship Id="rId9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07640" y="44640"/>
            <a:ext cx="5544360" cy="652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Modèle « Squad Health Check » - Version française</a:t>
            </a:r>
            <a:r>
              <a:rPr b="1" lang="fr-FR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
</a:t>
            </a:r>
            <a:r>
              <a:rPr b="0" lang="fr-FR" sz="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basé sur la version 1 de septembre 2014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 quoi s’agit-il ?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Un atelier et une technique de visualisation aidant les équipes (squads) à s’améliorer. *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Audience ?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L’équipe elle-même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Les personnes apportant leur support à l’équipe</a:t>
            </a: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
</a:t>
            </a: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(managers, coachs, etc.)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Comment utiliser ce modèle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Imprimez et plastifiez les cartes.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Page 2-5 = Cartes de questions (double face)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Page 6-9 = Cartes de vote (double face)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Rassemblez tous les membres de l’équipe dans la même salle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Discutez sur les cartes de questions. Chacune d’entre elle est un indicateur de bonne santé, accompagné d’un exemple de très bonne performance et d’un exemple particulièrement inefficace.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Demander à l’équipe comment elle se positionne sur chacun de ces indicateurs, en utilisant une méthode favorisant les décisions de groupe (par exemple : avec les cartes de vote).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Un </a:t>
            </a:r>
            <a:r>
              <a:rPr b="1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Feu Vert</a:t>
            </a: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ne signifie pas un état parfaitement idéal, mais que l’équipe est satisfaite sur cet indicateur et ne voit pas d’amélioration significative à mettre en œuvre dans l’immédiat.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Un </a:t>
            </a:r>
            <a:r>
              <a:rPr b="1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Feu Orange</a:t>
            </a: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signifie qu’il y a des problèmes importants qui nécessitent l’attention, mais ils ne constituent pas une situation irrécupérable.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Un </a:t>
            </a:r>
            <a:r>
              <a:rPr b="1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Feu Rouge </a:t>
            </a: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signifie que la situation est critique, et nécessite une amélioration immédiate.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Discutez les tendances d’évolution de ces indicateurs (la situation s’améliore-t-elle ? Est-elle stable ou se dégrade-t-elle ?)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Matérialisez visuellement les résultats de ces discussions.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Utilisez des données quantitatives (estimation, mesures, extrapolation...) pour aider l’équipe à s’améliorer.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Idées de mises en œuvre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Les cartes sont uniquement un point de départ pour initialiser des conversations productives. L’équipe doit se sentir libre d’ajouter/ôter/modifier toute question afin de correspondre à ce qu’elle considère comme important pour elle.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Assurez-vous que cet outil soit utilisé en support de l’équipe dans son amélioration et surtout pas pour l’évaluer!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9" name="Picture 1" descr=""/>
          <p:cNvPicPr/>
          <p:nvPr/>
        </p:nvPicPr>
        <p:blipFill>
          <a:blip r:embed="rId1"/>
          <a:stretch/>
        </p:blipFill>
        <p:spPr>
          <a:xfrm>
            <a:off x="6854400" y="89640"/>
            <a:ext cx="2232000" cy="2954520"/>
          </a:xfrm>
          <a:prstGeom prst="rect">
            <a:avLst/>
          </a:prstGeom>
          <a:ln>
            <a:noFill/>
          </a:ln>
        </p:spPr>
      </p:pic>
      <p:pic>
        <p:nvPicPr>
          <p:cNvPr id="80" name="Picture 4" descr=""/>
          <p:cNvPicPr/>
          <p:nvPr/>
        </p:nvPicPr>
        <p:blipFill>
          <a:blip r:embed="rId2"/>
          <a:stretch/>
        </p:blipFill>
        <p:spPr>
          <a:xfrm>
            <a:off x="5655960" y="3069000"/>
            <a:ext cx="3487680" cy="2550600"/>
          </a:xfrm>
          <a:prstGeom prst="rect">
            <a:avLst/>
          </a:prstGeom>
          <a:ln>
            <a:noFill/>
          </a:ln>
        </p:spPr>
      </p:pic>
      <p:sp>
        <p:nvSpPr>
          <p:cNvPr id="81" name="CustomShape 2"/>
          <p:cNvSpPr/>
          <p:nvPr/>
        </p:nvSpPr>
        <p:spPr>
          <a:xfrm flipV="1">
            <a:off x="4971960" y="2465280"/>
            <a:ext cx="1684080" cy="53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tx1"/>
            </a:solidFill>
            <a:round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82" name="CustomShape 3"/>
          <p:cNvSpPr/>
          <p:nvPr/>
        </p:nvSpPr>
        <p:spPr>
          <a:xfrm>
            <a:off x="3727800" y="5085360"/>
            <a:ext cx="2212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tx1"/>
            </a:solidFill>
            <a:round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83" name="CustomShape 4"/>
          <p:cNvSpPr/>
          <p:nvPr/>
        </p:nvSpPr>
        <p:spPr>
          <a:xfrm>
            <a:off x="98280" y="6573240"/>
            <a:ext cx="743220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* Le terme “squad” (retraduit ici par “équipe”) est le mot utilisé par Spotify pour une équipe de développement petite, cross-fonctionnelle et auto-organisée.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5"/>
          <p:cNvSpPr/>
          <p:nvPr/>
        </p:nvSpPr>
        <p:spPr>
          <a:xfrm>
            <a:off x="5796000" y="5644440"/>
            <a:ext cx="3315240" cy="930960"/>
          </a:xfrm>
          <a:prstGeom prst="rect">
            <a:avLst/>
          </a:prstGeom>
          <a:solidFill>
            <a:schemeClr val="bg2"/>
          </a:solidFill>
          <a:ln>
            <a:solidFill>
              <a:srgbClr val="4a7ebb"/>
            </a:solidFill>
            <a:round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fr-FR" sz="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Crédits: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Modèle Health check : Henrik Kniberg &amp; Kristian Lindwall,</a:t>
            </a:r>
            <a:r>
              <a:rPr b="0" lang="fr-FR" sz="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
</a:t>
            </a:r>
            <a:r>
              <a:rPr b="0" lang="fr-FR" sz="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avec l’aide des autres coaches agiles chez Spotify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Design graphique des cartes: Martin Österberg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Traduction française : Thomas Clavier, Séverin Legras, Hervé Taboucou, avec l’aide des membres Ajiro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Distribuez, modifiez, réutilisez ces contenus sous licence </a:t>
            </a:r>
            <a:r>
              <a:rPr b="0" lang="fr-FR" sz="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CC BY-SA 3.0 FR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5" name="Picture 3" descr=""/>
          <p:cNvPicPr/>
          <p:nvPr/>
        </p:nvPicPr>
        <p:blipFill>
          <a:blip r:embed="rId4"/>
          <a:stretch/>
        </p:blipFill>
        <p:spPr>
          <a:xfrm>
            <a:off x="4500360" y="974880"/>
            <a:ext cx="2306880" cy="1270800"/>
          </a:xfrm>
          <a:prstGeom prst="rect">
            <a:avLst/>
          </a:prstGeom>
          <a:ln>
            <a:noFill/>
          </a:ln>
        </p:spPr>
      </p:pic>
      <p:sp>
        <p:nvSpPr>
          <p:cNvPr id="86" name="CustomShape 6"/>
          <p:cNvSpPr/>
          <p:nvPr/>
        </p:nvSpPr>
        <p:spPr>
          <a:xfrm flipV="1">
            <a:off x="4359960" y="1992960"/>
            <a:ext cx="286920" cy="508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chemeClr val="tx1"/>
            </a:solidFill>
            <a:round/>
            <a:tailEnd len="med" type="arrow" w="me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395640" y="261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1" name="CustomShape 2"/>
          <p:cNvSpPr/>
          <p:nvPr/>
        </p:nvSpPr>
        <p:spPr>
          <a:xfrm>
            <a:off x="458640" y="315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12" name="Picture 2" descr=""/>
          <p:cNvPicPr/>
          <p:nvPr/>
        </p:nvPicPr>
        <p:blipFill>
          <a:blip r:embed="rId1"/>
          <a:srcRect l="4688" t="6779" r="64138" b="7199"/>
          <a:stretch/>
        </p:blipFill>
        <p:spPr>
          <a:xfrm>
            <a:off x="894240" y="712440"/>
            <a:ext cx="1092960" cy="2264760"/>
          </a:xfrm>
          <a:prstGeom prst="rect">
            <a:avLst/>
          </a:prstGeom>
          <a:ln>
            <a:noFill/>
          </a:ln>
        </p:spPr>
      </p:pic>
      <p:sp>
        <p:nvSpPr>
          <p:cNvPr id="313" name="CustomShape 3"/>
          <p:cNvSpPr/>
          <p:nvPr/>
        </p:nvSpPr>
        <p:spPr>
          <a:xfrm>
            <a:off x="2484000" y="261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4" name="CustomShape 4"/>
          <p:cNvSpPr/>
          <p:nvPr/>
        </p:nvSpPr>
        <p:spPr>
          <a:xfrm>
            <a:off x="2547000" y="315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15" name="Picture 2" descr=""/>
          <p:cNvPicPr/>
          <p:nvPr/>
        </p:nvPicPr>
        <p:blipFill>
          <a:blip r:embed="rId2"/>
          <a:srcRect l="4688" t="6779" r="64138" b="7199"/>
          <a:stretch/>
        </p:blipFill>
        <p:spPr>
          <a:xfrm>
            <a:off x="2982600" y="712440"/>
            <a:ext cx="1092960" cy="2264760"/>
          </a:xfrm>
          <a:prstGeom prst="rect">
            <a:avLst/>
          </a:prstGeom>
          <a:ln>
            <a:noFill/>
          </a:ln>
        </p:spPr>
      </p:pic>
      <p:sp>
        <p:nvSpPr>
          <p:cNvPr id="316" name="CustomShape 5"/>
          <p:cNvSpPr/>
          <p:nvPr/>
        </p:nvSpPr>
        <p:spPr>
          <a:xfrm>
            <a:off x="4572360" y="261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7" name="CustomShape 6"/>
          <p:cNvSpPr/>
          <p:nvPr/>
        </p:nvSpPr>
        <p:spPr>
          <a:xfrm>
            <a:off x="4635000" y="315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18" name="Picture 2" descr=""/>
          <p:cNvPicPr/>
          <p:nvPr/>
        </p:nvPicPr>
        <p:blipFill>
          <a:blip r:embed="rId3"/>
          <a:srcRect l="4688" t="6779" r="64138" b="7199"/>
          <a:stretch/>
        </p:blipFill>
        <p:spPr>
          <a:xfrm>
            <a:off x="5070600" y="712440"/>
            <a:ext cx="1092960" cy="2264760"/>
          </a:xfrm>
          <a:prstGeom prst="rect">
            <a:avLst/>
          </a:prstGeom>
          <a:ln>
            <a:noFill/>
          </a:ln>
        </p:spPr>
      </p:pic>
      <p:sp>
        <p:nvSpPr>
          <p:cNvPr id="319" name="CustomShape 7"/>
          <p:cNvSpPr/>
          <p:nvPr/>
        </p:nvSpPr>
        <p:spPr>
          <a:xfrm>
            <a:off x="6660360" y="261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0" name="CustomShape 8"/>
          <p:cNvSpPr/>
          <p:nvPr/>
        </p:nvSpPr>
        <p:spPr>
          <a:xfrm>
            <a:off x="6723360" y="315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21" name="Picture 2" descr=""/>
          <p:cNvPicPr/>
          <p:nvPr/>
        </p:nvPicPr>
        <p:blipFill>
          <a:blip r:embed="rId4"/>
          <a:srcRect l="4688" t="6779" r="64138" b="7199"/>
          <a:stretch/>
        </p:blipFill>
        <p:spPr>
          <a:xfrm>
            <a:off x="7158960" y="712440"/>
            <a:ext cx="1092960" cy="2264760"/>
          </a:xfrm>
          <a:prstGeom prst="rect">
            <a:avLst/>
          </a:prstGeom>
          <a:ln>
            <a:noFill/>
          </a:ln>
        </p:spPr>
      </p:pic>
      <p:sp>
        <p:nvSpPr>
          <p:cNvPr id="322" name="CustomShape 9"/>
          <p:cNvSpPr/>
          <p:nvPr/>
        </p:nvSpPr>
        <p:spPr>
          <a:xfrm>
            <a:off x="395640" y="342936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3" name="CustomShape 10"/>
          <p:cNvSpPr/>
          <p:nvPr/>
        </p:nvSpPr>
        <p:spPr>
          <a:xfrm>
            <a:off x="458640" y="3483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24" name="Picture 2" descr=""/>
          <p:cNvPicPr/>
          <p:nvPr/>
        </p:nvPicPr>
        <p:blipFill>
          <a:blip r:embed="rId5"/>
          <a:srcRect l="4688" t="6779" r="64138" b="7199"/>
          <a:stretch/>
        </p:blipFill>
        <p:spPr>
          <a:xfrm>
            <a:off x="894240" y="3880800"/>
            <a:ext cx="1092960" cy="2264760"/>
          </a:xfrm>
          <a:prstGeom prst="rect">
            <a:avLst/>
          </a:prstGeom>
          <a:ln>
            <a:noFill/>
          </a:ln>
        </p:spPr>
      </p:pic>
      <p:sp>
        <p:nvSpPr>
          <p:cNvPr id="325" name="CustomShape 11"/>
          <p:cNvSpPr/>
          <p:nvPr/>
        </p:nvSpPr>
        <p:spPr>
          <a:xfrm>
            <a:off x="2484000" y="342936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6" name="CustomShape 12"/>
          <p:cNvSpPr/>
          <p:nvPr/>
        </p:nvSpPr>
        <p:spPr>
          <a:xfrm>
            <a:off x="2547000" y="3483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27" name="Picture 2" descr=""/>
          <p:cNvPicPr/>
          <p:nvPr/>
        </p:nvPicPr>
        <p:blipFill>
          <a:blip r:embed="rId6"/>
          <a:srcRect l="4688" t="6779" r="64138" b="7199"/>
          <a:stretch/>
        </p:blipFill>
        <p:spPr>
          <a:xfrm>
            <a:off x="2982600" y="3880800"/>
            <a:ext cx="1092960" cy="2264760"/>
          </a:xfrm>
          <a:prstGeom prst="rect">
            <a:avLst/>
          </a:prstGeom>
          <a:ln>
            <a:noFill/>
          </a:ln>
        </p:spPr>
      </p:pic>
      <p:sp>
        <p:nvSpPr>
          <p:cNvPr id="328" name="CustomShape 13"/>
          <p:cNvSpPr/>
          <p:nvPr/>
        </p:nvSpPr>
        <p:spPr>
          <a:xfrm>
            <a:off x="4572360" y="342936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CustomShape 14"/>
          <p:cNvSpPr/>
          <p:nvPr/>
        </p:nvSpPr>
        <p:spPr>
          <a:xfrm>
            <a:off x="4635000" y="3483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30" name="Picture 2" descr=""/>
          <p:cNvPicPr/>
          <p:nvPr/>
        </p:nvPicPr>
        <p:blipFill>
          <a:blip r:embed="rId7"/>
          <a:srcRect l="4688" t="6779" r="64138" b="7199"/>
          <a:stretch/>
        </p:blipFill>
        <p:spPr>
          <a:xfrm>
            <a:off x="5070600" y="3880800"/>
            <a:ext cx="1092960" cy="2264760"/>
          </a:xfrm>
          <a:prstGeom prst="rect">
            <a:avLst/>
          </a:prstGeom>
          <a:ln>
            <a:noFill/>
          </a:ln>
        </p:spPr>
      </p:pic>
      <p:sp>
        <p:nvSpPr>
          <p:cNvPr id="331" name="CustomShape 15"/>
          <p:cNvSpPr/>
          <p:nvPr/>
        </p:nvSpPr>
        <p:spPr>
          <a:xfrm>
            <a:off x="6660360" y="342936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16"/>
          <p:cNvSpPr/>
          <p:nvPr/>
        </p:nvSpPr>
        <p:spPr>
          <a:xfrm>
            <a:off x="6723360" y="3483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33" name="Picture 2" descr=""/>
          <p:cNvPicPr/>
          <p:nvPr/>
        </p:nvPicPr>
        <p:blipFill>
          <a:blip r:embed="rId8"/>
          <a:srcRect l="4688" t="6779" r="64138" b="7199"/>
          <a:stretch/>
        </p:blipFill>
        <p:spPr>
          <a:xfrm>
            <a:off x="7158960" y="3880800"/>
            <a:ext cx="1092960" cy="2264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" descr=""/>
          <p:cNvPicPr/>
          <p:nvPr/>
        </p:nvPicPr>
        <p:blipFill>
          <a:blip r:embed="rId1"/>
          <a:stretch/>
        </p:blipFill>
        <p:spPr>
          <a:xfrm>
            <a:off x="-24120" y="0"/>
            <a:ext cx="9725040" cy="687600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20880" y="4500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2"/>
          <p:cNvSpPr/>
          <p:nvPr/>
        </p:nvSpPr>
        <p:spPr>
          <a:xfrm>
            <a:off x="83520" y="99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CustomShape 3"/>
          <p:cNvSpPr/>
          <p:nvPr/>
        </p:nvSpPr>
        <p:spPr>
          <a:xfrm>
            <a:off x="63720" y="755280"/>
            <a:ext cx="1958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Livraison de valeur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4"/>
          <p:cNvSpPr/>
          <p:nvPr/>
        </p:nvSpPr>
        <p:spPr>
          <a:xfrm>
            <a:off x="475200" y="1106280"/>
            <a:ext cx="1547280" cy="115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livrons des produits extraordinaires! Nous en sommes fiers et nos clients en sont particu-lièrement contents.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5"/>
          <p:cNvSpPr/>
          <p:nvPr/>
        </p:nvSpPr>
        <p:spPr>
          <a:xfrm>
            <a:off x="539640" y="2144880"/>
            <a:ext cx="1439640" cy="85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Ce que nous livrons est nul. Nous en avons honte. Nos clients nous détestent.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2" name="Picture 8" descr=""/>
          <p:cNvPicPr/>
          <p:nvPr/>
        </p:nvPicPr>
        <p:blipFill>
          <a:blip r:embed="rId1"/>
          <a:stretch/>
        </p:blipFill>
        <p:spPr>
          <a:xfrm>
            <a:off x="739440" y="263880"/>
            <a:ext cx="607320" cy="428760"/>
          </a:xfrm>
          <a:prstGeom prst="rect">
            <a:avLst/>
          </a:prstGeom>
          <a:ln>
            <a:noFill/>
          </a:ln>
        </p:spPr>
      </p:pic>
      <p:sp>
        <p:nvSpPr>
          <p:cNvPr id="93" name="CustomShape 6"/>
          <p:cNvSpPr/>
          <p:nvPr/>
        </p:nvSpPr>
        <p:spPr>
          <a:xfrm>
            <a:off x="2340000" y="4500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ustomShape 7"/>
          <p:cNvSpPr/>
          <p:nvPr/>
        </p:nvSpPr>
        <p:spPr>
          <a:xfrm>
            <a:off x="2403000" y="99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CustomShape 8"/>
          <p:cNvSpPr/>
          <p:nvPr/>
        </p:nvSpPr>
        <p:spPr>
          <a:xfrm>
            <a:off x="2338200" y="755280"/>
            <a:ext cx="20876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Facilité de livraison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9"/>
          <p:cNvSpPr/>
          <p:nvPr/>
        </p:nvSpPr>
        <p:spPr>
          <a:xfrm>
            <a:off x="2843280" y="1127160"/>
            <a:ext cx="1455480" cy="100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Le processus de livraison est simple, sûr, indolore et quasiment totalement automatisé.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CustomShape 10"/>
          <p:cNvSpPr/>
          <p:nvPr/>
        </p:nvSpPr>
        <p:spPr>
          <a:xfrm>
            <a:off x="2801160" y="2063160"/>
            <a:ext cx="1558800" cy="130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Livrer est risqué, douloureux, nécessite beaucoup d’interventions manuelles, qui prennent énormément de temps.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11"/>
          <p:cNvSpPr/>
          <p:nvPr/>
        </p:nvSpPr>
        <p:spPr>
          <a:xfrm>
            <a:off x="4644360" y="4500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CustomShape 12"/>
          <p:cNvSpPr/>
          <p:nvPr/>
        </p:nvSpPr>
        <p:spPr>
          <a:xfrm>
            <a:off x="4707000" y="99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CustomShape 13"/>
          <p:cNvSpPr/>
          <p:nvPr/>
        </p:nvSpPr>
        <p:spPr>
          <a:xfrm>
            <a:off x="4707000" y="755280"/>
            <a:ext cx="1958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Fun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14"/>
          <p:cNvSpPr/>
          <p:nvPr/>
        </p:nvSpPr>
        <p:spPr>
          <a:xfrm>
            <a:off x="5147280" y="1123560"/>
            <a:ext cx="1455480" cy="85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aimons aller travailler le matin, et avons beaucoup de fun à travailler ensemble.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CustomShape 15"/>
          <p:cNvSpPr/>
          <p:nvPr/>
        </p:nvSpPr>
        <p:spPr>
          <a:xfrm>
            <a:off x="5155200" y="2398320"/>
            <a:ext cx="143964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On s’ennuie...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16"/>
          <p:cNvSpPr/>
          <p:nvPr/>
        </p:nvSpPr>
        <p:spPr>
          <a:xfrm>
            <a:off x="6948360" y="4500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CustomShape 17"/>
          <p:cNvSpPr/>
          <p:nvPr/>
        </p:nvSpPr>
        <p:spPr>
          <a:xfrm>
            <a:off x="7011360" y="99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18"/>
          <p:cNvSpPr/>
          <p:nvPr/>
        </p:nvSpPr>
        <p:spPr>
          <a:xfrm>
            <a:off x="7011360" y="622440"/>
            <a:ext cx="19587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Bonne santé du code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19"/>
          <p:cNvSpPr/>
          <p:nvPr/>
        </p:nvSpPr>
        <p:spPr>
          <a:xfrm>
            <a:off x="7451640" y="1268640"/>
            <a:ext cx="1455480" cy="115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sommes fiers de la qualité́ de notre code. Il est propre, facile à lire et a une grande couverture de tests.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CustomShape 20"/>
          <p:cNvSpPr/>
          <p:nvPr/>
        </p:nvSpPr>
        <p:spPr>
          <a:xfrm>
            <a:off x="7467120" y="2203920"/>
            <a:ext cx="1439640" cy="85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Notre code est un tas de fumier et notre dette technique croît de façon incontrôlable.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CustomShape 21"/>
          <p:cNvSpPr/>
          <p:nvPr/>
        </p:nvSpPr>
        <p:spPr>
          <a:xfrm>
            <a:off x="35640" y="357336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22"/>
          <p:cNvSpPr/>
          <p:nvPr/>
        </p:nvSpPr>
        <p:spPr>
          <a:xfrm>
            <a:off x="98280" y="3627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23"/>
          <p:cNvSpPr/>
          <p:nvPr/>
        </p:nvSpPr>
        <p:spPr>
          <a:xfrm>
            <a:off x="98280" y="4355640"/>
            <a:ext cx="1958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Apprentissage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4"/>
          <p:cNvSpPr/>
          <p:nvPr/>
        </p:nvSpPr>
        <p:spPr>
          <a:xfrm>
            <a:off x="538560" y="4869000"/>
            <a:ext cx="1455480" cy="69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apprenons régulièrement quelque chose d’intéressant.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5"/>
          <p:cNvSpPr/>
          <p:nvPr/>
        </p:nvSpPr>
        <p:spPr>
          <a:xfrm>
            <a:off x="554400" y="5764680"/>
            <a:ext cx="1439640" cy="69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n’avons jamais le temps d’apprendre quoi que ce soit.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26"/>
          <p:cNvSpPr/>
          <p:nvPr/>
        </p:nvSpPr>
        <p:spPr>
          <a:xfrm>
            <a:off x="2338200" y="357336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27"/>
          <p:cNvSpPr/>
          <p:nvPr/>
        </p:nvSpPr>
        <p:spPr>
          <a:xfrm>
            <a:off x="2401200" y="3627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CustomShape 28"/>
          <p:cNvSpPr/>
          <p:nvPr/>
        </p:nvSpPr>
        <p:spPr>
          <a:xfrm>
            <a:off x="2401200" y="4355640"/>
            <a:ext cx="1958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Mission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CustomShape 29"/>
          <p:cNvSpPr/>
          <p:nvPr/>
        </p:nvSpPr>
        <p:spPr>
          <a:xfrm>
            <a:off x="2687040" y="4617000"/>
            <a:ext cx="1672920" cy="115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savons exactement pourquoi nous sommes là, et nous sommes passionnés en connaissance de cause.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30"/>
          <p:cNvSpPr/>
          <p:nvPr/>
        </p:nvSpPr>
        <p:spPr>
          <a:xfrm>
            <a:off x="2687040" y="5535360"/>
            <a:ext cx="1752840" cy="130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ne savons pas pourquoi nous sommes là, il n’y a pas de schéma général ou d’orientation globale. Nos “missions” sont totalement floues et démotivantes.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1"/>
          <p:cNvSpPr/>
          <p:nvPr/>
        </p:nvSpPr>
        <p:spPr>
          <a:xfrm>
            <a:off x="4642560" y="357336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CustomShape 32"/>
          <p:cNvSpPr/>
          <p:nvPr/>
        </p:nvSpPr>
        <p:spPr>
          <a:xfrm>
            <a:off x="4705560" y="3627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33"/>
          <p:cNvSpPr/>
          <p:nvPr/>
        </p:nvSpPr>
        <p:spPr>
          <a:xfrm>
            <a:off x="4705560" y="4283640"/>
            <a:ext cx="1958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Acteurs...ou pions!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34"/>
          <p:cNvSpPr/>
          <p:nvPr/>
        </p:nvSpPr>
        <p:spPr>
          <a:xfrm>
            <a:off x="5072400" y="4649400"/>
            <a:ext cx="1581840" cy="100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contrôlons notre destin. Nous décidons ce que nous développons et comment nous le développons.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35"/>
          <p:cNvSpPr/>
          <p:nvPr/>
        </p:nvSpPr>
        <p:spPr>
          <a:xfrm>
            <a:off x="5072400" y="5568120"/>
            <a:ext cx="1581840" cy="130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ne sommes que des pions sur un échiquier, et nous n’avons aucune influence sur ce que nous construisons et comment nous le développons.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36"/>
          <p:cNvSpPr/>
          <p:nvPr/>
        </p:nvSpPr>
        <p:spPr>
          <a:xfrm>
            <a:off x="6948360" y="357300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37"/>
          <p:cNvSpPr/>
          <p:nvPr/>
        </p:nvSpPr>
        <p:spPr>
          <a:xfrm>
            <a:off x="7011360" y="3627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38"/>
          <p:cNvSpPr/>
          <p:nvPr/>
        </p:nvSpPr>
        <p:spPr>
          <a:xfrm>
            <a:off x="7011360" y="4283640"/>
            <a:ext cx="1958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Vélocité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CustomShape 39"/>
          <p:cNvSpPr/>
          <p:nvPr/>
        </p:nvSpPr>
        <p:spPr>
          <a:xfrm>
            <a:off x="7354080" y="4593240"/>
            <a:ext cx="1616040" cy="85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faisons immédiatement ce que nous avons décidé́. Pas d’attente, pas de délai.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40"/>
          <p:cNvSpPr/>
          <p:nvPr/>
        </p:nvSpPr>
        <p:spPr>
          <a:xfrm>
            <a:off x="7308360" y="5301360"/>
            <a:ext cx="1724760" cy="16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ne finissons jamais rien. Nous sommes systématiquement bloqués et interrompus. En particulier les user stories sont bloquées par les dépendances critiques d’autres produits.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8" name="Picture 12" descr=""/>
          <p:cNvPicPr/>
          <p:nvPr/>
        </p:nvPicPr>
        <p:blipFill>
          <a:blip r:embed="rId2"/>
          <a:srcRect l="5759" t="0" r="6510" b="6497"/>
          <a:stretch/>
        </p:blipFill>
        <p:spPr>
          <a:xfrm>
            <a:off x="7655040" y="170280"/>
            <a:ext cx="631440" cy="450000"/>
          </a:xfrm>
          <a:prstGeom prst="rect">
            <a:avLst/>
          </a:prstGeom>
          <a:ln>
            <a:noFill/>
          </a:ln>
        </p:spPr>
      </p:pic>
      <p:pic>
        <p:nvPicPr>
          <p:cNvPr id="129" name="Picture 14" descr=""/>
          <p:cNvPicPr/>
          <p:nvPr/>
        </p:nvPicPr>
        <p:blipFill>
          <a:blip r:embed="rId3"/>
          <a:stretch/>
        </p:blipFill>
        <p:spPr>
          <a:xfrm>
            <a:off x="771120" y="3740760"/>
            <a:ext cx="543600" cy="480240"/>
          </a:xfrm>
          <a:prstGeom prst="rect">
            <a:avLst/>
          </a:prstGeom>
          <a:ln>
            <a:noFill/>
          </a:ln>
        </p:spPr>
      </p:pic>
      <p:pic>
        <p:nvPicPr>
          <p:cNvPr id="130" name="Picture 16" descr=""/>
          <p:cNvPicPr/>
          <p:nvPr/>
        </p:nvPicPr>
        <p:blipFill>
          <a:blip r:embed="rId4"/>
          <a:srcRect l="7401" t="2907" r="7233" b="0"/>
          <a:stretch/>
        </p:blipFill>
        <p:spPr>
          <a:xfrm>
            <a:off x="3018960" y="3683880"/>
            <a:ext cx="729720" cy="603720"/>
          </a:xfrm>
          <a:prstGeom prst="rect">
            <a:avLst/>
          </a:prstGeom>
          <a:ln>
            <a:noFill/>
          </a:ln>
        </p:spPr>
      </p:pic>
      <p:pic>
        <p:nvPicPr>
          <p:cNvPr id="131" name="Picture 18" descr=""/>
          <p:cNvPicPr/>
          <p:nvPr/>
        </p:nvPicPr>
        <p:blipFill>
          <a:blip r:embed="rId5"/>
          <a:srcRect l="20137" t="13667" r="21733" b="14229"/>
          <a:stretch/>
        </p:blipFill>
        <p:spPr>
          <a:xfrm>
            <a:off x="5525640" y="3755520"/>
            <a:ext cx="278640" cy="460440"/>
          </a:xfrm>
          <a:prstGeom prst="rect">
            <a:avLst/>
          </a:prstGeom>
          <a:ln>
            <a:noFill/>
          </a:ln>
        </p:spPr>
      </p:pic>
      <p:pic>
        <p:nvPicPr>
          <p:cNvPr id="132" name="Picture 20" descr=""/>
          <p:cNvPicPr/>
          <p:nvPr/>
        </p:nvPicPr>
        <p:blipFill>
          <a:blip r:embed="rId6"/>
          <a:stretch/>
        </p:blipFill>
        <p:spPr>
          <a:xfrm>
            <a:off x="7715160" y="3664800"/>
            <a:ext cx="554400" cy="629640"/>
          </a:xfrm>
          <a:prstGeom prst="rect">
            <a:avLst/>
          </a:prstGeom>
          <a:ln>
            <a:noFill/>
          </a:ln>
        </p:spPr>
      </p:pic>
      <p:pic>
        <p:nvPicPr>
          <p:cNvPr id="133" name="Picture 22" descr=""/>
          <p:cNvPicPr/>
          <p:nvPr/>
        </p:nvPicPr>
        <p:blipFill>
          <a:blip r:embed="rId7"/>
          <a:stretch/>
        </p:blipFill>
        <p:spPr>
          <a:xfrm>
            <a:off x="5310000" y="116640"/>
            <a:ext cx="709560" cy="539280"/>
          </a:xfrm>
          <a:prstGeom prst="rect">
            <a:avLst/>
          </a:prstGeom>
          <a:ln>
            <a:noFill/>
          </a:ln>
        </p:spPr>
      </p:pic>
      <p:pic>
        <p:nvPicPr>
          <p:cNvPr id="134" name="Picture 24" descr=""/>
          <p:cNvPicPr/>
          <p:nvPr/>
        </p:nvPicPr>
        <p:blipFill>
          <a:blip r:embed="rId8"/>
          <a:srcRect l="8303" t="3695" r="4002" b="5572"/>
          <a:stretch/>
        </p:blipFill>
        <p:spPr>
          <a:xfrm>
            <a:off x="3119760" y="153000"/>
            <a:ext cx="528120" cy="539280"/>
          </a:xfrm>
          <a:prstGeom prst="rect">
            <a:avLst/>
          </a:prstGeom>
          <a:ln>
            <a:noFill/>
          </a:ln>
        </p:spPr>
      </p:pic>
      <p:sp>
        <p:nvSpPr>
          <p:cNvPr id="135" name="CustomShape 41"/>
          <p:cNvSpPr/>
          <p:nvPr/>
        </p:nvSpPr>
        <p:spPr>
          <a:xfrm>
            <a:off x="395640" y="304488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42"/>
          <p:cNvSpPr/>
          <p:nvPr/>
        </p:nvSpPr>
        <p:spPr>
          <a:xfrm>
            <a:off x="855720" y="304488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43"/>
          <p:cNvSpPr/>
          <p:nvPr/>
        </p:nvSpPr>
        <p:spPr>
          <a:xfrm>
            <a:off x="1331640" y="304488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44"/>
          <p:cNvSpPr/>
          <p:nvPr/>
        </p:nvSpPr>
        <p:spPr>
          <a:xfrm>
            <a:off x="2700000" y="304488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5"/>
          <p:cNvSpPr/>
          <p:nvPr/>
        </p:nvSpPr>
        <p:spPr>
          <a:xfrm>
            <a:off x="3160080" y="304488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46"/>
          <p:cNvSpPr/>
          <p:nvPr/>
        </p:nvSpPr>
        <p:spPr>
          <a:xfrm>
            <a:off x="3636000" y="304488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47"/>
          <p:cNvSpPr/>
          <p:nvPr/>
        </p:nvSpPr>
        <p:spPr>
          <a:xfrm>
            <a:off x="5000760" y="304488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48"/>
          <p:cNvSpPr/>
          <p:nvPr/>
        </p:nvSpPr>
        <p:spPr>
          <a:xfrm>
            <a:off x="5460840" y="304488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49"/>
          <p:cNvSpPr/>
          <p:nvPr/>
        </p:nvSpPr>
        <p:spPr>
          <a:xfrm>
            <a:off x="5937120" y="304488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50"/>
          <p:cNvSpPr/>
          <p:nvPr/>
        </p:nvSpPr>
        <p:spPr>
          <a:xfrm>
            <a:off x="7308360" y="304488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51"/>
          <p:cNvSpPr/>
          <p:nvPr/>
        </p:nvSpPr>
        <p:spPr>
          <a:xfrm>
            <a:off x="7768440" y="304488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52"/>
          <p:cNvSpPr/>
          <p:nvPr/>
        </p:nvSpPr>
        <p:spPr>
          <a:xfrm>
            <a:off x="8244360" y="304488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53"/>
          <p:cNvSpPr/>
          <p:nvPr/>
        </p:nvSpPr>
        <p:spPr>
          <a:xfrm>
            <a:off x="7308360" y="656892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54"/>
          <p:cNvSpPr/>
          <p:nvPr/>
        </p:nvSpPr>
        <p:spPr>
          <a:xfrm>
            <a:off x="7768440" y="656892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55"/>
          <p:cNvSpPr/>
          <p:nvPr/>
        </p:nvSpPr>
        <p:spPr>
          <a:xfrm>
            <a:off x="8244360" y="656892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56"/>
          <p:cNvSpPr/>
          <p:nvPr/>
        </p:nvSpPr>
        <p:spPr>
          <a:xfrm>
            <a:off x="5000760" y="656892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57"/>
          <p:cNvSpPr/>
          <p:nvPr/>
        </p:nvSpPr>
        <p:spPr>
          <a:xfrm>
            <a:off x="5460840" y="656892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58"/>
          <p:cNvSpPr/>
          <p:nvPr/>
        </p:nvSpPr>
        <p:spPr>
          <a:xfrm>
            <a:off x="5937120" y="656892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59"/>
          <p:cNvSpPr/>
          <p:nvPr/>
        </p:nvSpPr>
        <p:spPr>
          <a:xfrm>
            <a:off x="2687040" y="656892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60"/>
          <p:cNvSpPr/>
          <p:nvPr/>
        </p:nvSpPr>
        <p:spPr>
          <a:xfrm>
            <a:off x="3147120" y="656892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61"/>
          <p:cNvSpPr/>
          <p:nvPr/>
        </p:nvSpPr>
        <p:spPr>
          <a:xfrm>
            <a:off x="3623040" y="656892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62"/>
          <p:cNvSpPr/>
          <p:nvPr/>
        </p:nvSpPr>
        <p:spPr>
          <a:xfrm>
            <a:off x="380520" y="656892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63"/>
          <p:cNvSpPr/>
          <p:nvPr/>
        </p:nvSpPr>
        <p:spPr>
          <a:xfrm>
            <a:off x="840600" y="656892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64"/>
          <p:cNvSpPr/>
          <p:nvPr/>
        </p:nvSpPr>
        <p:spPr>
          <a:xfrm>
            <a:off x="1316880" y="656892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9" name="Picture 2" descr=""/>
          <p:cNvPicPr/>
          <p:nvPr/>
        </p:nvPicPr>
        <p:blipFill>
          <a:blip r:embed="rId9"/>
          <a:srcRect l="4674" t="6784" r="64151" b="7184"/>
          <a:stretch/>
        </p:blipFill>
        <p:spPr>
          <a:xfrm>
            <a:off x="204480" y="223848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160" name="Picture 2" descr=""/>
          <p:cNvPicPr/>
          <p:nvPr/>
        </p:nvPicPr>
        <p:blipFill>
          <a:blip r:embed="rId10"/>
          <a:srcRect l="64666" t="7013" r="5146" b="7013"/>
          <a:stretch/>
        </p:blipFill>
        <p:spPr>
          <a:xfrm>
            <a:off x="207720" y="126864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161" name="Picture 2" descr=""/>
          <p:cNvPicPr/>
          <p:nvPr/>
        </p:nvPicPr>
        <p:blipFill>
          <a:blip r:embed="rId11"/>
          <a:srcRect l="4674" t="6784" r="64151" b="7184"/>
          <a:stretch/>
        </p:blipFill>
        <p:spPr>
          <a:xfrm>
            <a:off x="2522880" y="220500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162" name="Picture 2" descr=""/>
          <p:cNvPicPr/>
          <p:nvPr/>
        </p:nvPicPr>
        <p:blipFill>
          <a:blip r:embed="rId12"/>
          <a:srcRect l="64666" t="7013" r="5146" b="7013"/>
          <a:stretch/>
        </p:blipFill>
        <p:spPr>
          <a:xfrm>
            <a:off x="2526120" y="119664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163" name="Picture 2" descr=""/>
          <p:cNvPicPr/>
          <p:nvPr/>
        </p:nvPicPr>
        <p:blipFill>
          <a:blip r:embed="rId13"/>
          <a:srcRect l="4674" t="6784" r="64151" b="7184"/>
          <a:stretch/>
        </p:blipFill>
        <p:spPr>
          <a:xfrm>
            <a:off x="4825440" y="223848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164" name="Picture 2" descr=""/>
          <p:cNvPicPr/>
          <p:nvPr/>
        </p:nvPicPr>
        <p:blipFill>
          <a:blip r:embed="rId14"/>
          <a:srcRect l="64666" t="7013" r="5146" b="7013"/>
          <a:stretch/>
        </p:blipFill>
        <p:spPr>
          <a:xfrm>
            <a:off x="4829040" y="119664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165" name="Picture 2" descr=""/>
          <p:cNvPicPr/>
          <p:nvPr/>
        </p:nvPicPr>
        <p:blipFill>
          <a:blip r:embed="rId15"/>
          <a:srcRect l="4674" t="6784" r="64151" b="7184"/>
          <a:stretch/>
        </p:blipFill>
        <p:spPr>
          <a:xfrm>
            <a:off x="7131240" y="227700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166" name="Picture 2" descr=""/>
          <p:cNvPicPr/>
          <p:nvPr/>
        </p:nvPicPr>
        <p:blipFill>
          <a:blip r:embed="rId16"/>
          <a:srcRect l="64666" t="7013" r="5146" b="7013"/>
          <a:stretch/>
        </p:blipFill>
        <p:spPr>
          <a:xfrm>
            <a:off x="7134840" y="144648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167" name="Picture 2" descr=""/>
          <p:cNvPicPr/>
          <p:nvPr/>
        </p:nvPicPr>
        <p:blipFill>
          <a:blip r:embed="rId17"/>
          <a:srcRect l="4674" t="6784" r="64151" b="7184"/>
          <a:stretch/>
        </p:blipFill>
        <p:spPr>
          <a:xfrm>
            <a:off x="7092360" y="569520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168" name="Picture 2" descr=""/>
          <p:cNvPicPr/>
          <p:nvPr/>
        </p:nvPicPr>
        <p:blipFill>
          <a:blip r:embed="rId18"/>
          <a:srcRect l="64666" t="7013" r="5146" b="7013"/>
          <a:stretch/>
        </p:blipFill>
        <p:spPr>
          <a:xfrm>
            <a:off x="7092360" y="468684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169" name="Picture 2" descr=""/>
          <p:cNvPicPr/>
          <p:nvPr/>
        </p:nvPicPr>
        <p:blipFill>
          <a:blip r:embed="rId19"/>
          <a:srcRect l="4674" t="6784" r="64151" b="7184"/>
          <a:stretch/>
        </p:blipFill>
        <p:spPr>
          <a:xfrm>
            <a:off x="4827240" y="576720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170" name="Picture 2" descr=""/>
          <p:cNvPicPr/>
          <p:nvPr/>
        </p:nvPicPr>
        <p:blipFill>
          <a:blip r:embed="rId20"/>
          <a:srcRect l="64666" t="7013" r="5146" b="7013"/>
          <a:stretch/>
        </p:blipFill>
        <p:spPr>
          <a:xfrm>
            <a:off x="4830480" y="483084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171" name="Picture 2" descr=""/>
          <p:cNvPicPr/>
          <p:nvPr/>
        </p:nvPicPr>
        <p:blipFill>
          <a:blip r:embed="rId21"/>
          <a:srcRect l="4674" t="6784" r="64151" b="7184"/>
          <a:stretch/>
        </p:blipFill>
        <p:spPr>
          <a:xfrm>
            <a:off x="2483640" y="576720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172" name="Picture 2" descr=""/>
          <p:cNvPicPr/>
          <p:nvPr/>
        </p:nvPicPr>
        <p:blipFill>
          <a:blip r:embed="rId22"/>
          <a:srcRect l="64666" t="7013" r="5146" b="7013"/>
          <a:stretch/>
        </p:blipFill>
        <p:spPr>
          <a:xfrm>
            <a:off x="2483640" y="479700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173" name="Picture 2" descr=""/>
          <p:cNvPicPr/>
          <p:nvPr/>
        </p:nvPicPr>
        <p:blipFill>
          <a:blip r:embed="rId23"/>
          <a:srcRect l="4674" t="6784" r="64151" b="7184"/>
          <a:stretch/>
        </p:blipFill>
        <p:spPr>
          <a:xfrm>
            <a:off x="218520" y="576720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174" name="Picture 2" descr=""/>
          <p:cNvPicPr/>
          <p:nvPr/>
        </p:nvPicPr>
        <p:blipFill>
          <a:blip r:embed="rId24"/>
          <a:srcRect l="64666" t="7013" r="5146" b="7013"/>
          <a:stretch/>
        </p:blipFill>
        <p:spPr>
          <a:xfrm>
            <a:off x="221760" y="4830840"/>
            <a:ext cx="253080" cy="541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" descr=""/>
          <p:cNvPicPr/>
          <p:nvPr/>
        </p:nvPicPr>
        <p:blipFill>
          <a:blip r:embed="rId1"/>
          <a:stretch/>
        </p:blipFill>
        <p:spPr>
          <a:xfrm>
            <a:off x="-24120" y="0"/>
            <a:ext cx="9725040" cy="687600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35640" y="10548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ustomShape 2"/>
          <p:cNvSpPr/>
          <p:nvPr/>
        </p:nvSpPr>
        <p:spPr>
          <a:xfrm>
            <a:off x="98640" y="15948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CustomShape 3"/>
          <p:cNvSpPr/>
          <p:nvPr/>
        </p:nvSpPr>
        <p:spPr>
          <a:xfrm>
            <a:off x="98640" y="899280"/>
            <a:ext cx="1958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Processus adapté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4"/>
          <p:cNvSpPr/>
          <p:nvPr/>
        </p:nvSpPr>
        <p:spPr>
          <a:xfrm>
            <a:off x="538920" y="1434960"/>
            <a:ext cx="1455480" cy="69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Notre façon de travailler nous correspond tout à fait !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5"/>
          <p:cNvSpPr/>
          <p:nvPr/>
        </p:nvSpPr>
        <p:spPr>
          <a:xfrm>
            <a:off x="554400" y="2349000"/>
            <a:ext cx="143964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Notre façon de travailler est ridicule !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6"/>
          <p:cNvSpPr/>
          <p:nvPr/>
        </p:nvSpPr>
        <p:spPr>
          <a:xfrm>
            <a:off x="2339640" y="10584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CustomShape 7"/>
          <p:cNvSpPr/>
          <p:nvPr/>
        </p:nvSpPr>
        <p:spPr>
          <a:xfrm>
            <a:off x="2402640" y="15984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3" name="CustomShape 8"/>
          <p:cNvSpPr/>
          <p:nvPr/>
        </p:nvSpPr>
        <p:spPr>
          <a:xfrm>
            <a:off x="2402640" y="827280"/>
            <a:ext cx="1958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Support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9"/>
          <p:cNvSpPr/>
          <p:nvPr/>
        </p:nvSpPr>
        <p:spPr>
          <a:xfrm>
            <a:off x="2779200" y="1256760"/>
            <a:ext cx="1580400" cy="85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obtenons toujours du support et de l’aide de nos sponsors dès que nous le demandons.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10"/>
          <p:cNvSpPr/>
          <p:nvPr/>
        </p:nvSpPr>
        <p:spPr>
          <a:xfrm>
            <a:off x="2800800" y="2053440"/>
            <a:ext cx="1623240" cy="115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sommes régulièrement bloqués car nous ne pouvons obtenir du soutien et de l’aide de la part de nos sponsor quand nous le demandons.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CustomShape 11"/>
          <p:cNvSpPr/>
          <p:nvPr/>
        </p:nvSpPr>
        <p:spPr>
          <a:xfrm>
            <a:off x="4644000" y="10692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7" name="CustomShape 12"/>
          <p:cNvSpPr/>
          <p:nvPr/>
        </p:nvSpPr>
        <p:spPr>
          <a:xfrm>
            <a:off x="4707000" y="16092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CustomShape 13"/>
          <p:cNvSpPr/>
          <p:nvPr/>
        </p:nvSpPr>
        <p:spPr>
          <a:xfrm>
            <a:off x="4707000" y="827280"/>
            <a:ext cx="1958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Travail d’équipe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14"/>
          <p:cNvSpPr/>
          <p:nvPr/>
        </p:nvSpPr>
        <p:spPr>
          <a:xfrm>
            <a:off x="5083560" y="1222920"/>
            <a:ext cx="1580400" cy="115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sommes un groupe qui a vraiment pris une forme d’équipe, avec un niveau de collaboration extraordinaire. 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15"/>
          <p:cNvSpPr/>
          <p:nvPr/>
        </p:nvSpPr>
        <p:spPr>
          <a:xfrm>
            <a:off x="5032440" y="2133000"/>
            <a:ext cx="1695960" cy="100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IN Alternate"/>
                <a:ea typeface="DIN Alternate"/>
              </a:rPr>
              <a:t>Nous sommes une bande d’individus qui ne se connaissent pas et nous ne sous soucions pas de savoir ce que les autres font.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1" name="Picture 2" descr=""/>
          <p:cNvPicPr/>
          <p:nvPr/>
        </p:nvPicPr>
        <p:blipFill>
          <a:blip r:embed="rId1"/>
          <a:srcRect l="0" t="15510" r="0" b="15245"/>
          <a:stretch/>
        </p:blipFill>
        <p:spPr>
          <a:xfrm>
            <a:off x="473400" y="259560"/>
            <a:ext cx="1153080" cy="564480"/>
          </a:xfrm>
          <a:prstGeom prst="rect">
            <a:avLst/>
          </a:prstGeom>
          <a:ln>
            <a:noFill/>
          </a:ln>
        </p:spPr>
      </p:pic>
      <p:pic>
        <p:nvPicPr>
          <p:cNvPr id="192" name="Picture 4" descr=""/>
          <p:cNvPicPr/>
          <p:nvPr/>
        </p:nvPicPr>
        <p:blipFill>
          <a:blip r:embed="rId2"/>
          <a:srcRect l="18912" t="5399" r="14774" b="4269"/>
          <a:stretch/>
        </p:blipFill>
        <p:spPr>
          <a:xfrm>
            <a:off x="3135600" y="283680"/>
            <a:ext cx="496080" cy="516600"/>
          </a:xfrm>
          <a:prstGeom prst="rect">
            <a:avLst/>
          </a:prstGeom>
          <a:ln>
            <a:noFill/>
          </a:ln>
        </p:spPr>
      </p:pic>
      <p:pic>
        <p:nvPicPr>
          <p:cNvPr id="193" name="Picture 6" descr=""/>
          <p:cNvPicPr/>
          <p:nvPr/>
        </p:nvPicPr>
        <p:blipFill>
          <a:blip r:embed="rId3"/>
          <a:srcRect l="0" t="3307" r="0" b="2405"/>
          <a:stretch/>
        </p:blipFill>
        <p:spPr>
          <a:xfrm>
            <a:off x="5214960" y="200160"/>
            <a:ext cx="1003320" cy="564480"/>
          </a:xfrm>
          <a:prstGeom prst="rect">
            <a:avLst/>
          </a:prstGeom>
          <a:ln>
            <a:noFill/>
          </a:ln>
        </p:spPr>
      </p:pic>
      <p:sp>
        <p:nvSpPr>
          <p:cNvPr id="194" name="CustomShape 16"/>
          <p:cNvSpPr/>
          <p:nvPr/>
        </p:nvSpPr>
        <p:spPr>
          <a:xfrm>
            <a:off x="389880" y="310284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17"/>
          <p:cNvSpPr/>
          <p:nvPr/>
        </p:nvSpPr>
        <p:spPr>
          <a:xfrm>
            <a:off x="849960" y="310284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18"/>
          <p:cNvSpPr/>
          <p:nvPr/>
        </p:nvSpPr>
        <p:spPr>
          <a:xfrm>
            <a:off x="1325880" y="310284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19"/>
          <p:cNvSpPr/>
          <p:nvPr/>
        </p:nvSpPr>
        <p:spPr>
          <a:xfrm>
            <a:off x="2699640" y="310284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20"/>
          <p:cNvSpPr/>
          <p:nvPr/>
        </p:nvSpPr>
        <p:spPr>
          <a:xfrm>
            <a:off x="3159720" y="310284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CustomShape 21"/>
          <p:cNvSpPr/>
          <p:nvPr/>
        </p:nvSpPr>
        <p:spPr>
          <a:xfrm>
            <a:off x="3635640" y="310284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22"/>
          <p:cNvSpPr/>
          <p:nvPr/>
        </p:nvSpPr>
        <p:spPr>
          <a:xfrm>
            <a:off x="5032440" y="310284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CustomShape 23"/>
          <p:cNvSpPr/>
          <p:nvPr/>
        </p:nvSpPr>
        <p:spPr>
          <a:xfrm>
            <a:off x="5492520" y="310284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24"/>
          <p:cNvSpPr/>
          <p:nvPr/>
        </p:nvSpPr>
        <p:spPr>
          <a:xfrm>
            <a:off x="5968800" y="310284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3" name="Picture 2" descr=""/>
          <p:cNvPicPr/>
          <p:nvPr/>
        </p:nvPicPr>
        <p:blipFill>
          <a:blip r:embed="rId4"/>
          <a:srcRect l="4674" t="6784" r="64151" b="7184"/>
          <a:stretch/>
        </p:blipFill>
        <p:spPr>
          <a:xfrm>
            <a:off x="216720" y="227700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204" name="Picture 2" descr=""/>
          <p:cNvPicPr/>
          <p:nvPr/>
        </p:nvPicPr>
        <p:blipFill>
          <a:blip r:embed="rId5"/>
          <a:srcRect l="64666" t="7013" r="5146" b="7013"/>
          <a:stretch/>
        </p:blipFill>
        <p:spPr>
          <a:xfrm>
            <a:off x="219960" y="141264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205" name="Picture 2" descr=""/>
          <p:cNvPicPr/>
          <p:nvPr/>
        </p:nvPicPr>
        <p:blipFill>
          <a:blip r:embed="rId6"/>
          <a:srcRect l="4674" t="6784" r="64151" b="7184"/>
          <a:stretch/>
        </p:blipFill>
        <p:spPr>
          <a:xfrm>
            <a:off x="2522520" y="227700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206" name="Picture 2" descr=""/>
          <p:cNvPicPr/>
          <p:nvPr/>
        </p:nvPicPr>
        <p:blipFill>
          <a:blip r:embed="rId7"/>
          <a:srcRect l="64666" t="7013" r="5146" b="7013"/>
          <a:stretch/>
        </p:blipFill>
        <p:spPr>
          <a:xfrm>
            <a:off x="2526120" y="134064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207" name="Picture 2" descr=""/>
          <p:cNvPicPr/>
          <p:nvPr/>
        </p:nvPicPr>
        <p:blipFill>
          <a:blip r:embed="rId8"/>
          <a:srcRect l="4674" t="6784" r="64151" b="7184"/>
          <a:stretch/>
        </p:blipFill>
        <p:spPr>
          <a:xfrm>
            <a:off x="4826880" y="223848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208" name="Picture 2" descr=""/>
          <p:cNvPicPr/>
          <p:nvPr/>
        </p:nvPicPr>
        <p:blipFill>
          <a:blip r:embed="rId9"/>
          <a:srcRect l="64666" t="7013" r="5146" b="7013"/>
          <a:stretch/>
        </p:blipFill>
        <p:spPr>
          <a:xfrm>
            <a:off x="4830120" y="1374480"/>
            <a:ext cx="253080" cy="541800"/>
          </a:xfrm>
          <a:prstGeom prst="rect">
            <a:avLst/>
          </a:prstGeom>
          <a:ln>
            <a:noFill/>
          </a:ln>
        </p:spPr>
      </p:pic>
      <p:sp>
        <p:nvSpPr>
          <p:cNvPr id="209" name="CustomShape 25"/>
          <p:cNvSpPr/>
          <p:nvPr/>
        </p:nvSpPr>
        <p:spPr>
          <a:xfrm>
            <a:off x="6948360" y="10368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0" name="CustomShape 26"/>
          <p:cNvSpPr/>
          <p:nvPr/>
        </p:nvSpPr>
        <p:spPr>
          <a:xfrm>
            <a:off x="7011000" y="15768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1" name="CustomShape 27"/>
          <p:cNvSpPr/>
          <p:nvPr/>
        </p:nvSpPr>
        <p:spPr>
          <a:xfrm>
            <a:off x="7011000" y="681120"/>
            <a:ext cx="195876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CustomShape 28"/>
          <p:cNvSpPr/>
          <p:nvPr/>
        </p:nvSpPr>
        <p:spPr>
          <a:xfrm>
            <a:off x="7451280" y="1327320"/>
            <a:ext cx="1455480" cy="25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3" name="CustomShape 29"/>
          <p:cNvSpPr/>
          <p:nvPr/>
        </p:nvSpPr>
        <p:spPr>
          <a:xfrm>
            <a:off x="7467120" y="2262600"/>
            <a:ext cx="1439640" cy="25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30"/>
          <p:cNvSpPr/>
          <p:nvPr/>
        </p:nvSpPr>
        <p:spPr>
          <a:xfrm>
            <a:off x="7308360" y="310356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31"/>
          <p:cNvSpPr/>
          <p:nvPr/>
        </p:nvSpPr>
        <p:spPr>
          <a:xfrm>
            <a:off x="7768080" y="310356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CustomShape 32"/>
          <p:cNvSpPr/>
          <p:nvPr/>
        </p:nvSpPr>
        <p:spPr>
          <a:xfrm>
            <a:off x="8244360" y="310356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7" name="Picture 2" descr=""/>
          <p:cNvPicPr/>
          <p:nvPr/>
        </p:nvPicPr>
        <p:blipFill>
          <a:blip r:embed="rId10"/>
          <a:srcRect l="4674" t="6784" r="64151" b="7184"/>
          <a:stretch/>
        </p:blipFill>
        <p:spPr>
          <a:xfrm>
            <a:off x="7131240" y="233568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218" name="Picture 2" descr=""/>
          <p:cNvPicPr/>
          <p:nvPr/>
        </p:nvPicPr>
        <p:blipFill>
          <a:blip r:embed="rId11"/>
          <a:srcRect l="64666" t="7013" r="5146" b="7013"/>
          <a:stretch/>
        </p:blipFill>
        <p:spPr>
          <a:xfrm>
            <a:off x="7134480" y="1340640"/>
            <a:ext cx="253080" cy="541800"/>
          </a:xfrm>
          <a:prstGeom prst="rect">
            <a:avLst/>
          </a:prstGeom>
          <a:ln>
            <a:noFill/>
          </a:ln>
        </p:spPr>
      </p:pic>
      <p:sp>
        <p:nvSpPr>
          <p:cNvPr id="219" name="CustomShape 33"/>
          <p:cNvSpPr/>
          <p:nvPr/>
        </p:nvSpPr>
        <p:spPr>
          <a:xfrm>
            <a:off x="35640" y="357336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CustomShape 34"/>
          <p:cNvSpPr/>
          <p:nvPr/>
        </p:nvSpPr>
        <p:spPr>
          <a:xfrm>
            <a:off x="98280" y="3627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ustomShape 35"/>
          <p:cNvSpPr/>
          <p:nvPr/>
        </p:nvSpPr>
        <p:spPr>
          <a:xfrm>
            <a:off x="98280" y="4355640"/>
            <a:ext cx="195876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CustomShape 36"/>
          <p:cNvSpPr/>
          <p:nvPr/>
        </p:nvSpPr>
        <p:spPr>
          <a:xfrm>
            <a:off x="538560" y="4739040"/>
            <a:ext cx="1455480" cy="25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CustomShape 37"/>
          <p:cNvSpPr/>
          <p:nvPr/>
        </p:nvSpPr>
        <p:spPr>
          <a:xfrm>
            <a:off x="554400" y="5764680"/>
            <a:ext cx="1439640" cy="25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38"/>
          <p:cNvSpPr/>
          <p:nvPr/>
        </p:nvSpPr>
        <p:spPr>
          <a:xfrm>
            <a:off x="2338200" y="357336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5" name="CustomShape 39"/>
          <p:cNvSpPr/>
          <p:nvPr/>
        </p:nvSpPr>
        <p:spPr>
          <a:xfrm>
            <a:off x="2401200" y="3627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6" name="CustomShape 40"/>
          <p:cNvSpPr/>
          <p:nvPr/>
        </p:nvSpPr>
        <p:spPr>
          <a:xfrm>
            <a:off x="2401200" y="4355640"/>
            <a:ext cx="195876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CustomShape 41"/>
          <p:cNvSpPr/>
          <p:nvPr/>
        </p:nvSpPr>
        <p:spPr>
          <a:xfrm>
            <a:off x="2841480" y="4739040"/>
            <a:ext cx="1455480" cy="25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CustomShape 42"/>
          <p:cNvSpPr/>
          <p:nvPr/>
        </p:nvSpPr>
        <p:spPr>
          <a:xfrm>
            <a:off x="2857320" y="5406480"/>
            <a:ext cx="1439640" cy="25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9" name="CustomShape 43"/>
          <p:cNvSpPr/>
          <p:nvPr/>
        </p:nvSpPr>
        <p:spPr>
          <a:xfrm>
            <a:off x="4642560" y="357336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0" name="CustomShape 44"/>
          <p:cNvSpPr/>
          <p:nvPr/>
        </p:nvSpPr>
        <p:spPr>
          <a:xfrm>
            <a:off x="4705560" y="3627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1" name="CustomShape 45"/>
          <p:cNvSpPr/>
          <p:nvPr/>
        </p:nvSpPr>
        <p:spPr>
          <a:xfrm>
            <a:off x="4705560" y="4283640"/>
            <a:ext cx="195876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ustomShape 46"/>
          <p:cNvSpPr/>
          <p:nvPr/>
        </p:nvSpPr>
        <p:spPr>
          <a:xfrm>
            <a:off x="5145840" y="4649400"/>
            <a:ext cx="1455480" cy="25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CustomShape 47"/>
          <p:cNvSpPr/>
          <p:nvPr/>
        </p:nvSpPr>
        <p:spPr>
          <a:xfrm>
            <a:off x="5161320" y="5568120"/>
            <a:ext cx="1439640" cy="25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CustomShape 48"/>
          <p:cNvSpPr/>
          <p:nvPr/>
        </p:nvSpPr>
        <p:spPr>
          <a:xfrm>
            <a:off x="6948360" y="3573000"/>
            <a:ext cx="2087640" cy="31676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5" name="CustomShape 49"/>
          <p:cNvSpPr/>
          <p:nvPr/>
        </p:nvSpPr>
        <p:spPr>
          <a:xfrm>
            <a:off x="7011360" y="3627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6" name="CustomShape 50"/>
          <p:cNvSpPr/>
          <p:nvPr/>
        </p:nvSpPr>
        <p:spPr>
          <a:xfrm>
            <a:off x="7011360" y="4283640"/>
            <a:ext cx="195876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ustomShape 51"/>
          <p:cNvSpPr/>
          <p:nvPr/>
        </p:nvSpPr>
        <p:spPr>
          <a:xfrm>
            <a:off x="7451640" y="4667760"/>
            <a:ext cx="1455480" cy="25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CustomShape 52"/>
          <p:cNvSpPr/>
          <p:nvPr/>
        </p:nvSpPr>
        <p:spPr>
          <a:xfrm>
            <a:off x="7467120" y="5406120"/>
            <a:ext cx="1439640" cy="25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CustomShape 53"/>
          <p:cNvSpPr/>
          <p:nvPr/>
        </p:nvSpPr>
        <p:spPr>
          <a:xfrm>
            <a:off x="7308360" y="656892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54"/>
          <p:cNvSpPr/>
          <p:nvPr/>
        </p:nvSpPr>
        <p:spPr>
          <a:xfrm>
            <a:off x="7768440" y="656892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55"/>
          <p:cNvSpPr/>
          <p:nvPr/>
        </p:nvSpPr>
        <p:spPr>
          <a:xfrm>
            <a:off x="8244360" y="656892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56"/>
          <p:cNvSpPr/>
          <p:nvPr/>
        </p:nvSpPr>
        <p:spPr>
          <a:xfrm>
            <a:off x="5000760" y="656892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57"/>
          <p:cNvSpPr/>
          <p:nvPr/>
        </p:nvSpPr>
        <p:spPr>
          <a:xfrm>
            <a:off x="5460840" y="656892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CustomShape 58"/>
          <p:cNvSpPr/>
          <p:nvPr/>
        </p:nvSpPr>
        <p:spPr>
          <a:xfrm>
            <a:off x="5937120" y="656892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59"/>
          <p:cNvSpPr/>
          <p:nvPr/>
        </p:nvSpPr>
        <p:spPr>
          <a:xfrm>
            <a:off x="2687040" y="656892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60"/>
          <p:cNvSpPr/>
          <p:nvPr/>
        </p:nvSpPr>
        <p:spPr>
          <a:xfrm>
            <a:off x="3147120" y="656892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61"/>
          <p:cNvSpPr/>
          <p:nvPr/>
        </p:nvSpPr>
        <p:spPr>
          <a:xfrm>
            <a:off x="3623040" y="656892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62"/>
          <p:cNvSpPr/>
          <p:nvPr/>
        </p:nvSpPr>
        <p:spPr>
          <a:xfrm>
            <a:off x="380520" y="6568920"/>
            <a:ext cx="464760" cy="7164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SQUAD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63"/>
          <p:cNvSpPr/>
          <p:nvPr/>
        </p:nvSpPr>
        <p:spPr>
          <a:xfrm>
            <a:off x="840600" y="6568920"/>
            <a:ext cx="459360" cy="7164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HEALTH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64"/>
          <p:cNvSpPr/>
          <p:nvPr/>
        </p:nvSpPr>
        <p:spPr>
          <a:xfrm>
            <a:off x="1316880" y="6568920"/>
            <a:ext cx="431640" cy="716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1" name="Picture 2" descr=""/>
          <p:cNvPicPr/>
          <p:nvPr/>
        </p:nvPicPr>
        <p:blipFill>
          <a:blip r:embed="rId12"/>
          <a:srcRect l="4674" t="6784" r="64151" b="7184"/>
          <a:stretch/>
        </p:blipFill>
        <p:spPr>
          <a:xfrm>
            <a:off x="7131240" y="569520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252" name="Picture 2" descr=""/>
          <p:cNvPicPr/>
          <p:nvPr/>
        </p:nvPicPr>
        <p:blipFill>
          <a:blip r:embed="rId13"/>
          <a:srcRect l="64666" t="7013" r="5146" b="7013"/>
          <a:stretch/>
        </p:blipFill>
        <p:spPr>
          <a:xfrm>
            <a:off x="7134840" y="472500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253" name="Picture 2" descr=""/>
          <p:cNvPicPr/>
          <p:nvPr/>
        </p:nvPicPr>
        <p:blipFill>
          <a:blip r:embed="rId14"/>
          <a:srcRect l="4674" t="6784" r="64151" b="7184"/>
          <a:stretch/>
        </p:blipFill>
        <p:spPr>
          <a:xfrm>
            <a:off x="4827240" y="566136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254" name="Picture 2" descr=""/>
          <p:cNvPicPr/>
          <p:nvPr/>
        </p:nvPicPr>
        <p:blipFill>
          <a:blip r:embed="rId15"/>
          <a:srcRect l="64666" t="7013" r="5146" b="7013"/>
          <a:stretch/>
        </p:blipFill>
        <p:spPr>
          <a:xfrm>
            <a:off x="4830480" y="472500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255" name="Picture 2" descr=""/>
          <p:cNvPicPr/>
          <p:nvPr/>
        </p:nvPicPr>
        <p:blipFill>
          <a:blip r:embed="rId16"/>
          <a:srcRect l="4674" t="6784" r="64151" b="7184"/>
          <a:stretch/>
        </p:blipFill>
        <p:spPr>
          <a:xfrm>
            <a:off x="2536200" y="569520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256" name="Picture 2" descr=""/>
          <p:cNvPicPr/>
          <p:nvPr/>
        </p:nvPicPr>
        <p:blipFill>
          <a:blip r:embed="rId17"/>
          <a:srcRect l="64666" t="7013" r="5146" b="7013"/>
          <a:stretch/>
        </p:blipFill>
        <p:spPr>
          <a:xfrm>
            <a:off x="2539440" y="4797000"/>
            <a:ext cx="253080" cy="541800"/>
          </a:xfrm>
          <a:prstGeom prst="rect">
            <a:avLst/>
          </a:prstGeom>
          <a:ln>
            <a:noFill/>
          </a:ln>
        </p:spPr>
      </p:pic>
      <p:pic>
        <p:nvPicPr>
          <p:cNvPr id="257" name="Picture 2" descr=""/>
          <p:cNvPicPr/>
          <p:nvPr/>
        </p:nvPicPr>
        <p:blipFill>
          <a:blip r:embed="rId18"/>
          <a:srcRect l="4674" t="6784" r="64151" b="7184"/>
          <a:stretch/>
        </p:blipFill>
        <p:spPr>
          <a:xfrm>
            <a:off x="218520" y="5695200"/>
            <a:ext cx="261360" cy="541800"/>
          </a:xfrm>
          <a:prstGeom prst="rect">
            <a:avLst/>
          </a:prstGeom>
          <a:ln>
            <a:noFill/>
          </a:ln>
        </p:spPr>
      </p:pic>
      <p:pic>
        <p:nvPicPr>
          <p:cNvPr id="258" name="Picture 2" descr=""/>
          <p:cNvPicPr/>
          <p:nvPr/>
        </p:nvPicPr>
        <p:blipFill>
          <a:blip r:embed="rId19"/>
          <a:srcRect l="64666" t="7013" r="5146" b="7013"/>
          <a:stretch/>
        </p:blipFill>
        <p:spPr>
          <a:xfrm>
            <a:off x="221760" y="4830840"/>
            <a:ext cx="253080" cy="541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" descr=""/>
          <p:cNvPicPr/>
          <p:nvPr/>
        </p:nvPicPr>
        <p:blipFill>
          <a:blip r:embed="rId1"/>
          <a:stretch/>
        </p:blipFill>
        <p:spPr>
          <a:xfrm>
            <a:off x="-24120" y="0"/>
            <a:ext cx="9725040" cy="687600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4572000" y="18864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CustomShape 2"/>
          <p:cNvSpPr/>
          <p:nvPr/>
        </p:nvSpPr>
        <p:spPr>
          <a:xfrm>
            <a:off x="4635000" y="24264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62" name="Picture 2" descr=""/>
          <p:cNvPicPr/>
          <p:nvPr/>
        </p:nvPicPr>
        <p:blipFill>
          <a:blip r:embed="rId1"/>
          <a:srcRect l="64683" t="6986" r="5142" b="6986"/>
          <a:stretch/>
        </p:blipFill>
        <p:spPr>
          <a:xfrm>
            <a:off x="5086800" y="62892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263" name="CustomShape 3"/>
          <p:cNvSpPr/>
          <p:nvPr/>
        </p:nvSpPr>
        <p:spPr>
          <a:xfrm>
            <a:off x="2483640" y="189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4" name="CustomShape 4"/>
          <p:cNvSpPr/>
          <p:nvPr/>
        </p:nvSpPr>
        <p:spPr>
          <a:xfrm>
            <a:off x="2546640" y="243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65" name="Picture 2" descr=""/>
          <p:cNvPicPr/>
          <p:nvPr/>
        </p:nvPicPr>
        <p:blipFill>
          <a:blip r:embed="rId2"/>
          <a:srcRect l="64683" t="6986" r="5142" b="6986"/>
          <a:stretch/>
        </p:blipFill>
        <p:spPr>
          <a:xfrm>
            <a:off x="2998800" y="62928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266" name="CustomShape 5"/>
          <p:cNvSpPr/>
          <p:nvPr/>
        </p:nvSpPr>
        <p:spPr>
          <a:xfrm>
            <a:off x="395640" y="189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CustomShape 6"/>
          <p:cNvSpPr/>
          <p:nvPr/>
        </p:nvSpPr>
        <p:spPr>
          <a:xfrm>
            <a:off x="458640" y="243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68" name="Picture 2" descr=""/>
          <p:cNvPicPr/>
          <p:nvPr/>
        </p:nvPicPr>
        <p:blipFill>
          <a:blip r:embed="rId3"/>
          <a:srcRect l="64683" t="6986" r="5142" b="6986"/>
          <a:stretch/>
        </p:blipFill>
        <p:spPr>
          <a:xfrm>
            <a:off x="910800" y="62928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269" name="CustomShape 7"/>
          <p:cNvSpPr/>
          <p:nvPr/>
        </p:nvSpPr>
        <p:spPr>
          <a:xfrm>
            <a:off x="6660360" y="189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0" name="CustomShape 8"/>
          <p:cNvSpPr/>
          <p:nvPr/>
        </p:nvSpPr>
        <p:spPr>
          <a:xfrm>
            <a:off x="6723000" y="243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1" name="Picture 2" descr=""/>
          <p:cNvPicPr/>
          <p:nvPr/>
        </p:nvPicPr>
        <p:blipFill>
          <a:blip r:embed="rId4"/>
          <a:srcRect l="64683" t="6986" r="5142" b="6986"/>
          <a:stretch/>
        </p:blipFill>
        <p:spPr>
          <a:xfrm>
            <a:off x="7175160" y="62928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272" name="CustomShape 9"/>
          <p:cNvSpPr/>
          <p:nvPr/>
        </p:nvSpPr>
        <p:spPr>
          <a:xfrm>
            <a:off x="4572360" y="3357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3" name="CustomShape 10"/>
          <p:cNvSpPr/>
          <p:nvPr/>
        </p:nvSpPr>
        <p:spPr>
          <a:xfrm>
            <a:off x="4635000" y="3411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4" name="Picture 2" descr=""/>
          <p:cNvPicPr/>
          <p:nvPr/>
        </p:nvPicPr>
        <p:blipFill>
          <a:blip r:embed="rId5"/>
          <a:srcRect l="64683" t="6986" r="5142" b="6986"/>
          <a:stretch/>
        </p:blipFill>
        <p:spPr>
          <a:xfrm>
            <a:off x="5087160" y="379728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275" name="CustomShape 11"/>
          <p:cNvSpPr/>
          <p:nvPr/>
        </p:nvSpPr>
        <p:spPr>
          <a:xfrm>
            <a:off x="2484000" y="335736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6" name="CustomShape 12"/>
          <p:cNvSpPr/>
          <p:nvPr/>
        </p:nvSpPr>
        <p:spPr>
          <a:xfrm>
            <a:off x="2547000" y="3411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7" name="Picture 2" descr=""/>
          <p:cNvPicPr/>
          <p:nvPr/>
        </p:nvPicPr>
        <p:blipFill>
          <a:blip r:embed="rId6"/>
          <a:srcRect l="64683" t="6986" r="5142" b="6986"/>
          <a:stretch/>
        </p:blipFill>
        <p:spPr>
          <a:xfrm>
            <a:off x="2998800" y="379764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278" name="CustomShape 13"/>
          <p:cNvSpPr/>
          <p:nvPr/>
        </p:nvSpPr>
        <p:spPr>
          <a:xfrm>
            <a:off x="396000" y="335736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9" name="CustomShape 14"/>
          <p:cNvSpPr/>
          <p:nvPr/>
        </p:nvSpPr>
        <p:spPr>
          <a:xfrm>
            <a:off x="459000" y="3411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80" name="Picture 2" descr=""/>
          <p:cNvPicPr/>
          <p:nvPr/>
        </p:nvPicPr>
        <p:blipFill>
          <a:blip r:embed="rId7"/>
          <a:srcRect l="64683" t="6986" r="5142" b="6986"/>
          <a:stretch/>
        </p:blipFill>
        <p:spPr>
          <a:xfrm>
            <a:off x="910800" y="379764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281" name="CustomShape 15"/>
          <p:cNvSpPr/>
          <p:nvPr/>
        </p:nvSpPr>
        <p:spPr>
          <a:xfrm>
            <a:off x="6660360" y="335736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2" name="CustomShape 16"/>
          <p:cNvSpPr/>
          <p:nvPr/>
        </p:nvSpPr>
        <p:spPr>
          <a:xfrm>
            <a:off x="6723360" y="3411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83" name="Picture 2" descr=""/>
          <p:cNvPicPr/>
          <p:nvPr/>
        </p:nvPicPr>
        <p:blipFill>
          <a:blip r:embed="rId8"/>
          <a:srcRect l="64683" t="6986" r="5142" b="6986"/>
          <a:stretch/>
        </p:blipFill>
        <p:spPr>
          <a:xfrm>
            <a:off x="7175520" y="3797640"/>
            <a:ext cx="1057680" cy="2264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" descr=""/>
          <p:cNvPicPr/>
          <p:nvPr/>
        </p:nvPicPr>
        <p:blipFill>
          <a:blip r:embed="rId1"/>
          <a:stretch/>
        </p:blipFill>
        <p:spPr>
          <a:xfrm>
            <a:off x="-24120" y="0"/>
            <a:ext cx="9725040" cy="687600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467640" y="189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CustomShape 2"/>
          <p:cNvSpPr/>
          <p:nvPr/>
        </p:nvSpPr>
        <p:spPr>
          <a:xfrm>
            <a:off x="530280" y="243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87" name="Picture 2" descr=""/>
          <p:cNvPicPr/>
          <p:nvPr/>
        </p:nvPicPr>
        <p:blipFill>
          <a:blip r:embed="rId1"/>
          <a:srcRect l="34997" t="6779" r="34828" b="7199"/>
          <a:stretch/>
        </p:blipFill>
        <p:spPr>
          <a:xfrm>
            <a:off x="982440" y="62928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288" name="CustomShape 3"/>
          <p:cNvSpPr/>
          <p:nvPr/>
        </p:nvSpPr>
        <p:spPr>
          <a:xfrm>
            <a:off x="2555640" y="189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CustomShape 4"/>
          <p:cNvSpPr/>
          <p:nvPr/>
        </p:nvSpPr>
        <p:spPr>
          <a:xfrm>
            <a:off x="2618640" y="243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90" name="Picture 2" descr=""/>
          <p:cNvPicPr/>
          <p:nvPr/>
        </p:nvPicPr>
        <p:blipFill>
          <a:blip r:embed="rId2"/>
          <a:srcRect l="34997" t="6779" r="34828" b="7199"/>
          <a:stretch/>
        </p:blipFill>
        <p:spPr>
          <a:xfrm>
            <a:off x="3070800" y="62928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291" name="CustomShape 5"/>
          <p:cNvSpPr/>
          <p:nvPr/>
        </p:nvSpPr>
        <p:spPr>
          <a:xfrm>
            <a:off x="4644000" y="18864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2" name="CustomShape 6"/>
          <p:cNvSpPr/>
          <p:nvPr/>
        </p:nvSpPr>
        <p:spPr>
          <a:xfrm>
            <a:off x="4707000" y="24264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93" name="Picture 2" descr=""/>
          <p:cNvPicPr/>
          <p:nvPr/>
        </p:nvPicPr>
        <p:blipFill>
          <a:blip r:embed="rId3"/>
          <a:srcRect l="34997" t="6779" r="34828" b="7199"/>
          <a:stretch/>
        </p:blipFill>
        <p:spPr>
          <a:xfrm>
            <a:off x="5159160" y="62892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294" name="CustomShape 7"/>
          <p:cNvSpPr/>
          <p:nvPr/>
        </p:nvSpPr>
        <p:spPr>
          <a:xfrm>
            <a:off x="6732360" y="18864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5" name="CustomShape 8"/>
          <p:cNvSpPr/>
          <p:nvPr/>
        </p:nvSpPr>
        <p:spPr>
          <a:xfrm>
            <a:off x="6795000" y="24264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96" name="Picture 2" descr=""/>
          <p:cNvPicPr/>
          <p:nvPr/>
        </p:nvPicPr>
        <p:blipFill>
          <a:blip r:embed="rId4"/>
          <a:srcRect l="34997" t="6779" r="34828" b="7199"/>
          <a:stretch/>
        </p:blipFill>
        <p:spPr>
          <a:xfrm>
            <a:off x="7247160" y="62892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297" name="CustomShape 9"/>
          <p:cNvSpPr/>
          <p:nvPr/>
        </p:nvSpPr>
        <p:spPr>
          <a:xfrm>
            <a:off x="467640" y="335736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10"/>
          <p:cNvSpPr/>
          <p:nvPr/>
        </p:nvSpPr>
        <p:spPr>
          <a:xfrm>
            <a:off x="530280" y="3411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99" name="Picture 2" descr=""/>
          <p:cNvPicPr/>
          <p:nvPr/>
        </p:nvPicPr>
        <p:blipFill>
          <a:blip r:embed="rId5"/>
          <a:srcRect l="34997" t="6779" r="34828" b="7199"/>
          <a:stretch/>
        </p:blipFill>
        <p:spPr>
          <a:xfrm>
            <a:off x="982440" y="379764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300" name="CustomShape 11"/>
          <p:cNvSpPr/>
          <p:nvPr/>
        </p:nvSpPr>
        <p:spPr>
          <a:xfrm>
            <a:off x="2555640" y="335736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1" name="CustomShape 12"/>
          <p:cNvSpPr/>
          <p:nvPr/>
        </p:nvSpPr>
        <p:spPr>
          <a:xfrm>
            <a:off x="2618640" y="341136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02" name="Picture 2" descr=""/>
          <p:cNvPicPr/>
          <p:nvPr/>
        </p:nvPicPr>
        <p:blipFill>
          <a:blip r:embed="rId6"/>
          <a:srcRect l="34997" t="6779" r="34828" b="7199"/>
          <a:stretch/>
        </p:blipFill>
        <p:spPr>
          <a:xfrm>
            <a:off x="3070800" y="379764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303" name="CustomShape 13"/>
          <p:cNvSpPr/>
          <p:nvPr/>
        </p:nvSpPr>
        <p:spPr>
          <a:xfrm>
            <a:off x="4644000" y="3357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CustomShape 14"/>
          <p:cNvSpPr/>
          <p:nvPr/>
        </p:nvSpPr>
        <p:spPr>
          <a:xfrm>
            <a:off x="4707000" y="3411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05" name="Picture 2" descr=""/>
          <p:cNvPicPr/>
          <p:nvPr/>
        </p:nvPicPr>
        <p:blipFill>
          <a:blip r:embed="rId7"/>
          <a:srcRect l="34997" t="6779" r="34828" b="7199"/>
          <a:stretch/>
        </p:blipFill>
        <p:spPr>
          <a:xfrm>
            <a:off x="5159160" y="3797280"/>
            <a:ext cx="1057680" cy="2264760"/>
          </a:xfrm>
          <a:prstGeom prst="rect">
            <a:avLst/>
          </a:prstGeom>
          <a:ln>
            <a:noFill/>
          </a:ln>
        </p:spPr>
      </p:pic>
      <p:sp>
        <p:nvSpPr>
          <p:cNvPr id="306" name="CustomShape 15"/>
          <p:cNvSpPr/>
          <p:nvPr/>
        </p:nvSpPr>
        <p:spPr>
          <a:xfrm>
            <a:off x="6732360" y="3357000"/>
            <a:ext cx="2087640" cy="3167640"/>
          </a:xfrm>
          <a:prstGeom prst="rect">
            <a:avLst/>
          </a:prstGeom>
          <a:solidFill>
            <a:schemeClr val="bg1">
              <a:lumMod val="75000"/>
            </a:schemeClr>
          </a:solidFill>
          <a:ln w="324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16"/>
          <p:cNvSpPr/>
          <p:nvPr/>
        </p:nvSpPr>
        <p:spPr>
          <a:xfrm>
            <a:off x="6795000" y="3411000"/>
            <a:ext cx="1958760" cy="303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08" name="Picture 2" descr=""/>
          <p:cNvPicPr/>
          <p:nvPr/>
        </p:nvPicPr>
        <p:blipFill>
          <a:blip r:embed="rId8"/>
          <a:srcRect l="34997" t="6779" r="34828" b="7199"/>
          <a:stretch/>
        </p:blipFill>
        <p:spPr>
          <a:xfrm>
            <a:off x="7247160" y="3797280"/>
            <a:ext cx="1057680" cy="2264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" descr=""/>
          <p:cNvPicPr/>
          <p:nvPr/>
        </p:nvPicPr>
        <p:blipFill>
          <a:blip r:embed="rId1"/>
          <a:stretch/>
        </p:blipFill>
        <p:spPr>
          <a:xfrm>
            <a:off x="-24120" y="0"/>
            <a:ext cx="9725040" cy="687600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4674</TotalTime>
  <Application>LibreOffice/5.2.2.2.0$Linux_X86_64 LibreOffice_project/20m0$Build-2</Application>
  <Words>12016</Words>
  <Paragraphs>120</Paragraphs>
  <Company>Spotify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2014-05-13T08:09:48Z</dcterms:created>
  <dc:creator>Henrik Kniberg</dc:creator>
  <dc:description/>
  <dc:language>fr-FR</dc:language>
  <cp:lastModifiedBy>Thomas Clavier</cp:lastModifiedBy>
  <cp:lastPrinted>2014-05-14T09:14:08Z</cp:lastPrinted>
  <dcterms:modified xsi:type="dcterms:W3CDTF">2016-10-05T11:54:30Z</dcterms:modified>
  <cp:revision>46</cp:revision>
  <dc:subject/>
  <dc:title>Squad Health Check model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15.0026</vt:lpwstr>
  </property>
  <property fmtid="{D5CDD505-2E9C-101B-9397-08002B2CF9AE}" pid="3" name="Company">
    <vt:lpwstr>Spotify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Présentation à l'écran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11</vt:i4>
  </property>
</Properties>
</file>